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7" r:id="rId2"/>
    <p:sldId id="278" r:id="rId3"/>
    <p:sldId id="256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57" r:id="rId12"/>
    <p:sldId id="258" r:id="rId13"/>
    <p:sldId id="282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0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1520F-BE11-0947-8898-EB09A151188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3258D-D535-1340-88C5-79280F9BE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5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3258D-D535-1340-88C5-79280F9BE3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7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9409-7206-5373-2531-AE70E35B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FBBA4-5777-4035-9B5E-DD46353C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7FFE-470B-ACA9-13E3-9672BB1B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D02A2-73B9-F05E-14E9-AE6D129B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98EA5-9251-AED3-52D5-CCE88730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9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2FA0-8555-5EC2-8623-3E0DA30D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AF9A9-0FE6-C04B-842C-0C3B02F50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A267-E9AF-2BFB-72EE-D2DEB82C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AAE82-B4ED-B31B-3C6F-0876C073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5BCB5-86F1-496D-47A1-B298DFF0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3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520E8-BFDA-BD22-451C-F9D166CC0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163AB-22FB-DDEE-A9E2-020C03F79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B9C6-348F-2F43-8383-E62C025E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64786-EE89-C2D9-A6AE-DC5DED1D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D02BC-1FB2-06FA-F240-E3087F16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C3F9-A489-BE1E-007A-C79494BC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F16C-1401-C493-A9A3-9F333D3B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635B-4778-B0CC-529C-ECB61799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E43AA-2F36-1722-B30B-45062503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CC8E4-2CF9-FE2B-30D1-C37E04B7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4633-22EB-C5A0-A17C-C4E6ED1E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099A0-CC73-C901-4E9A-799724F5C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6DAC-D14D-0FC6-CFFE-BC3DD521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EA66-3B19-1C83-A9DB-C3746072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117B-6797-E732-69B0-2445864E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0998-9A7A-3428-D6A0-57D40C0E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65165-E0F8-EA07-4A48-E45638DAE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89E8-355E-F98C-A6BF-77B3E864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510F5-9908-2490-FB2C-BC3701B1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4B4A5-DBF5-29BE-612C-2B2E8F64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B20D7-CF71-00D6-7636-72F450A1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1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7BB4-0AB4-E996-1AC0-23002A52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6E22-3055-D5FA-F096-84207211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16893-3B51-240B-DE2D-5D392860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7876F-29A7-415A-7024-C0DA65A3C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CD2A1-A9A1-9BE4-247A-983DEA8BB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08126-4A80-7D30-F03A-9CB9C1EA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00B22-F2B7-31CF-2ACC-55C1953D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FE41F-DB5B-5881-6C5F-24389873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9082-1D2E-C377-C51B-968BD8BC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C872B-D2C0-B58D-6F50-6E014403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33C99-BCCF-EE50-0210-B5C5C97F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F6AC9-1048-6FEB-6768-3F1CC003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C8FB3-755F-17D0-605F-887C7F85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34606-293C-E7E3-AFE8-DBE8E1175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04C3D-D8B2-E647-C288-7C9CDEB4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2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7659-DA5B-7A35-E7C2-FBE15C6D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EC4A-60C0-915E-5D0E-9F9A7EC6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22300-7306-9E96-094D-E27947F47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9D2C0-992D-6D5F-344D-1647CD46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CE0BB-E496-FFDC-1EC6-94BD4C2C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D68F8-2827-AC4D-1EA8-B8C2EFC1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1E0B-8F84-0A9E-E09F-3BB4A53B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AB561-9EA8-3EEE-3D84-8DBF421E8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0CC9-C4F5-6E9B-1B63-6D8A84285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D1B19-D9D5-8B2C-0C32-F51D2E9A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F34A8-E0AE-576F-1707-5771F692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E9F05-0653-E87D-5204-2453911A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4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AC7E5-6319-400C-C097-ECDAF52D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BA952-3DBA-7D3A-3C94-40D66095A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00D4E-8CB6-3FC0-8799-7672ED334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7C26-46D7-7441-AAC4-51DCCD3987DE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28F7-FFD4-601D-F14C-3F3349E8F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F8E-A694-720D-6D16-67ABD705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E36C8-CE19-5142-9042-0B7792A1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5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bdazzamajhari/UdacodingWorkshop_DataMiningNLP/blob/main/Untitled.ipynb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orkshop-udacoding2-production.up.railway.ap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thon.org/downloads/release/python-3108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azzamajhari/Workshop-Udacod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azzamajhari/Workshop-Udacoding2/blob/main/flask-api.p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azzamajhari/Workshop-Udacoding2/blob/main/model.p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ADB-DB5A-E022-9D30-483BC8CAE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24" y="1402916"/>
            <a:ext cx="9761951" cy="2535237"/>
          </a:xfrm>
        </p:spPr>
        <p:txBody>
          <a:bodyPr>
            <a:normAutofit fontScale="90000"/>
          </a:bodyPr>
          <a:lstStyle/>
          <a:p>
            <a:r>
              <a:rPr lang="en-US" sz="3400" b="1" dirty="0" err="1"/>
              <a:t>Studi</a:t>
            </a:r>
            <a:r>
              <a:rPr lang="en-US" sz="3400" b="1" dirty="0"/>
              <a:t> </a:t>
            </a:r>
            <a:r>
              <a:rPr lang="en-US" sz="3400" b="1" dirty="0" err="1"/>
              <a:t>Kasus</a:t>
            </a:r>
            <a:r>
              <a:rPr lang="en-US" sz="3400" b="1" dirty="0"/>
              <a:t>: </a:t>
            </a:r>
            <a:br>
              <a:rPr lang="en-US" sz="3400" b="1" dirty="0"/>
            </a:br>
            <a:br>
              <a:rPr lang="en-US" sz="3400" b="1" dirty="0"/>
            </a:br>
            <a:r>
              <a:rPr lang="en-US" sz="4000" b="1" dirty="0" err="1">
                <a:solidFill>
                  <a:srgbClr val="FF0000"/>
                </a:solidFill>
              </a:rPr>
              <a:t>Implementasi</a:t>
            </a:r>
            <a:r>
              <a:rPr lang="en-US" sz="4000" b="1" dirty="0"/>
              <a:t> Natural Language Processing (NLP) </a:t>
            </a:r>
            <a:r>
              <a:rPr lang="en-US" sz="4000" b="1" dirty="0" err="1"/>
              <a:t>dengan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Model Machine Learning</a:t>
            </a:r>
            <a:r>
              <a:rPr lang="en-US" sz="4000" b="1" dirty="0"/>
              <a:t> Support Vector Machine (SVM) </a:t>
            </a:r>
            <a:r>
              <a:rPr lang="en-US" sz="4000" b="1" dirty="0" err="1">
                <a:solidFill>
                  <a:srgbClr val="FF0000"/>
                </a:solidFill>
              </a:rPr>
              <a:t>menggunakan</a:t>
            </a:r>
            <a:r>
              <a:rPr lang="en-US" sz="4000" b="1" dirty="0">
                <a:solidFill>
                  <a:srgbClr val="FF0000"/>
                </a:solidFill>
              </a:rPr>
              <a:t> Flask API dan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D416-CD41-9860-A500-93FBDBA7F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1211"/>
            <a:ext cx="9144000" cy="497910"/>
          </a:xfrm>
        </p:spPr>
        <p:txBody>
          <a:bodyPr/>
          <a:lstStyle/>
          <a:p>
            <a:r>
              <a:rPr lang="en-US" b="1" dirty="0"/>
              <a:t>Abdul Azzam </a:t>
            </a:r>
            <a:r>
              <a:rPr lang="en-US" b="1" dirty="0" err="1"/>
              <a:t>Ajhari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30A221-9368-D4A3-D8CD-4D575C3EE3DA}"/>
              </a:ext>
            </a:extLst>
          </p:cNvPr>
          <p:cNvSpPr txBox="1">
            <a:spLocks/>
          </p:cNvSpPr>
          <p:nvPr/>
        </p:nvSpPr>
        <p:spPr>
          <a:xfrm>
            <a:off x="9770300" y="6360090"/>
            <a:ext cx="2304789" cy="497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2022, December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6098D7F-685D-7C70-6A64-BD54596302DC}"/>
              </a:ext>
            </a:extLst>
          </p:cNvPr>
          <p:cNvSpPr/>
          <p:nvPr/>
        </p:nvSpPr>
        <p:spPr>
          <a:xfrm rot="18839768">
            <a:off x="-816139" y="-195357"/>
            <a:ext cx="2397829" cy="1247075"/>
          </a:xfrm>
          <a:prstGeom prst="triangle">
            <a:avLst>
              <a:gd name="adj" fmla="val 526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Docker Logo and symbol, meaning, history, PNG, brand">
            <a:extLst>
              <a:ext uri="{FF2B5EF4-FFF2-40B4-BE49-F238E27FC236}">
                <a16:creationId xmlns:a16="http://schemas.microsoft.com/office/drawing/2014/main" id="{3F6B460F-3714-8C4C-FE3F-051E6B48D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919" y="4345889"/>
            <a:ext cx="1970761" cy="11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9323F5-2C6F-4A80-7A4D-C30EAE62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2243"/>
            <a:ext cx="2087672" cy="8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6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167E-42BC-418E-9518-95615465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1760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home.html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A51BD-94DC-6188-B070-49E11A9A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50" y="1982530"/>
            <a:ext cx="5566297" cy="25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46A6-DBB9-42E4-7C6A-C8FC9637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A7B-6AEA-C9D3-FEC2-6508CA737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512"/>
            <a:ext cx="10515600" cy="2681201"/>
          </a:xfrm>
        </p:spPr>
        <p:txBody>
          <a:bodyPr>
            <a:normAutofit/>
          </a:bodyPr>
          <a:lstStyle/>
          <a:p>
            <a:r>
              <a:rPr lang="en-US" dirty="0"/>
              <a:t>pip3 install flask</a:t>
            </a:r>
          </a:p>
          <a:p>
            <a:r>
              <a:rPr lang="en-US" dirty="0"/>
              <a:t>pip3 install </a:t>
            </a:r>
            <a:r>
              <a:rPr lang="en-US" dirty="0" err="1"/>
              <a:t>joblib</a:t>
            </a:r>
            <a:endParaRPr lang="en-US" dirty="0"/>
          </a:p>
          <a:p>
            <a:r>
              <a:rPr lang="en-US" dirty="0"/>
              <a:t>pip3 install scikit-learn</a:t>
            </a:r>
          </a:p>
          <a:p>
            <a:r>
              <a:rPr lang="en-US" dirty="0"/>
              <a:t>pip3 install </a:t>
            </a:r>
            <a:r>
              <a:rPr lang="en-US" dirty="0" err="1"/>
              <a:t>nltk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03EA8-E3DE-EEE4-496A-D7A12D3E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9" y="2712134"/>
            <a:ext cx="28448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48AFC-0129-602F-DF1F-9A5FCA31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39" y="1880843"/>
            <a:ext cx="4989087" cy="60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C42AE-8E7A-9CE6-722A-2B4B5A5C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24" y="4662787"/>
            <a:ext cx="411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1287B-319E-3EB7-0329-71A2A6140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324" y="4250382"/>
            <a:ext cx="4114800" cy="381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3E832C-2AB9-5701-F7F2-AA011C6B2E14}"/>
              </a:ext>
            </a:extLst>
          </p:cNvPr>
          <p:cNvSpPr txBox="1">
            <a:spLocks/>
          </p:cNvSpPr>
          <p:nvPr/>
        </p:nvSpPr>
        <p:spPr>
          <a:xfrm>
            <a:off x="1119338" y="5132541"/>
            <a:ext cx="10730283" cy="867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Library </a:t>
            </a:r>
            <a:r>
              <a:rPr lang="en-US" sz="2000" dirty="0" err="1"/>
              <a:t>nltk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model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tokenisasi</a:t>
            </a:r>
            <a:r>
              <a:rPr lang="en-US" sz="2000" dirty="0"/>
              <a:t>, corpus, dan </a:t>
            </a:r>
            <a:r>
              <a:rPr lang="en-US" sz="2000" dirty="0" err="1"/>
              <a:t>pembersihan</a:t>
            </a:r>
            <a:r>
              <a:rPr lang="en-US" sz="2000" dirty="0"/>
              <a:t> regex detail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pada: </a:t>
            </a:r>
            <a:r>
              <a:rPr lang="en-US" sz="2000" dirty="0">
                <a:hlinkClick r:id="rId6"/>
              </a:rPr>
              <a:t>https://github.com/abdazzamajhari/UdacodingWorkshop_DataMiningNLP/blob/main/Untitled.ipynb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826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A7E-9C26-6542-6E81-317A75CF8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</a:t>
            </a:r>
            <a:r>
              <a:rPr lang="en-US" dirty="0" err="1"/>
              <a:t>Aplikasi</a:t>
            </a:r>
            <a:r>
              <a:rPr lang="en-US" dirty="0"/>
              <a:t> Machine Learning </a:t>
            </a:r>
            <a:r>
              <a:rPr lang="en-US" dirty="0" err="1"/>
              <a:t>ke</a:t>
            </a:r>
            <a:r>
              <a:rPr lang="en-US" dirty="0"/>
              <a:t> Production Server </a:t>
            </a:r>
            <a:r>
              <a:rPr lang="en-US" dirty="0" err="1"/>
              <a:t>dengan</a:t>
            </a:r>
            <a:r>
              <a:rPr lang="en-US" dirty="0"/>
              <a:t> Docker</a:t>
            </a:r>
          </a:p>
        </p:txBody>
      </p: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EA5CB393-B0E6-7897-875B-7E7D5DCE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320800"/>
            <a:ext cx="914400" cy="914400"/>
          </a:xfrm>
          <a:prstGeom prst="rect">
            <a:avLst/>
          </a:prstGeom>
        </p:spPr>
      </p:pic>
      <p:pic>
        <p:nvPicPr>
          <p:cNvPr id="6" name="Picture 2" descr="Docker Logo and symbol, meaning, history, PNG, brand">
            <a:extLst>
              <a:ext uri="{FF2B5EF4-FFF2-40B4-BE49-F238E27FC236}">
                <a16:creationId xmlns:a16="http://schemas.microsoft.com/office/drawing/2014/main" id="{1897D7AF-7360-885A-DE5C-B9DA7EDEF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19" y="4622800"/>
            <a:ext cx="1970761" cy="11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5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trofitting Apps for Cloud Storage with Zero Code Changes · mtlynch.io">
            <a:extLst>
              <a:ext uri="{FF2B5EF4-FFF2-40B4-BE49-F238E27FC236}">
                <a16:creationId xmlns:a16="http://schemas.microsoft.com/office/drawing/2014/main" id="{6004F58B-CD65-A59D-3507-F605D313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808" y="391144"/>
            <a:ext cx="7736383" cy="60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4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E3F5-7004-F94F-BBB2-836977DB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0ADE-3074-2CA2-BAAC-87347310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04"/>
            <a:ext cx="10515600" cy="4351338"/>
          </a:xfrm>
        </p:spPr>
        <p:txBody>
          <a:bodyPr/>
          <a:lstStyle/>
          <a:p>
            <a:r>
              <a:rPr lang="en-US" dirty="0"/>
              <a:t>Download Docker Desktop </a:t>
            </a:r>
            <a:r>
              <a:rPr lang="en-US" dirty="0" err="1"/>
              <a:t>sesuai</a:t>
            </a:r>
            <a:r>
              <a:rPr lang="en-US" dirty="0"/>
              <a:t> OS: </a:t>
            </a:r>
            <a:r>
              <a:rPr lang="en-US" dirty="0">
                <a:hlinkClick r:id="rId2"/>
              </a:rPr>
              <a:t>https://www.docker.com/products/docker-desktop/</a:t>
            </a:r>
            <a:endParaRPr lang="en-US" dirty="0"/>
          </a:p>
        </p:txBody>
      </p:sp>
      <p:sp>
        <p:nvSpPr>
          <p:cNvPr id="5" name="AutoShape 2" descr="Docker overview | Docker Documentation">
            <a:extLst>
              <a:ext uri="{FF2B5EF4-FFF2-40B4-BE49-F238E27FC236}">
                <a16:creationId xmlns:a16="http://schemas.microsoft.com/office/drawing/2014/main" id="{00BE3B32-8F94-3C4A-441E-9A1B555BD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2A380-0530-6B29-72B3-171AA977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72" y="2675351"/>
            <a:ext cx="7145055" cy="37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420B-9BAB-47CE-D554-48058A8E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73059-77E3-B6A7-151B-48F31091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Atur</a:t>
            </a:r>
            <a:r>
              <a:rPr lang="en-US" dirty="0"/>
              <a:t> parameter container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237BA-557A-FC5F-2DE0-1F8D16C2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5" y="2828009"/>
            <a:ext cx="7772400" cy="36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0222-E5FF-149D-B8BA-567CA227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Menjalankan</a:t>
            </a:r>
            <a:r>
              <a:rPr lang="en-US" dirty="0"/>
              <a:t>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EDF1F-259B-8A43-860C-222A3B7C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206"/>
            <a:ext cx="10515600" cy="4351338"/>
          </a:xfrm>
        </p:spPr>
        <p:txBody>
          <a:bodyPr/>
          <a:lstStyle/>
          <a:p>
            <a:r>
              <a:rPr lang="en-US" dirty="0"/>
              <a:t>Buka </a:t>
            </a:r>
            <a:r>
              <a:rPr lang="en-US" dirty="0" err="1"/>
              <a:t>aplikasi</a:t>
            </a:r>
            <a:r>
              <a:rPr lang="en-US" dirty="0"/>
              <a:t> Docker Desktop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instalasi</a:t>
            </a:r>
            <a:endParaRPr lang="en-US" dirty="0"/>
          </a:p>
          <a:p>
            <a:r>
              <a:rPr lang="en-US" dirty="0" err="1"/>
              <a:t>Pastikan</a:t>
            </a:r>
            <a:r>
              <a:rPr lang="en-US" dirty="0"/>
              <a:t> Docker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berjalan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2013-3180-BC61-6DF6-2A17140E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46" y="2758677"/>
            <a:ext cx="5744227" cy="362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BE96-DDCA-6C5D-421D-0DDC1A14F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76" r="15458" b="53030"/>
          <a:stretch/>
        </p:blipFill>
        <p:spPr>
          <a:xfrm>
            <a:off x="7728559" y="2758677"/>
            <a:ext cx="2192055" cy="36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56E3-475A-4E6D-DF26-BE359850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Image </a:t>
            </a:r>
            <a:r>
              <a:rPr lang="en-US" dirty="0" err="1"/>
              <a:t>Aplikasi</a:t>
            </a:r>
            <a:r>
              <a:rPr lang="en-US" dirty="0"/>
              <a:t> pada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37F1-93AF-A9FD-80B6-F6FA4A7F9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American Typewriter" panose="02090604020004020304" pitchFamily="18" charset="77"/>
              </a:rPr>
              <a:t>docker build –t </a:t>
            </a:r>
            <a:r>
              <a:rPr lang="en-US" dirty="0" err="1">
                <a:latin typeface="American Typewriter" panose="02090604020004020304" pitchFamily="18" charset="77"/>
              </a:rPr>
              <a:t>nlp:latest</a:t>
            </a:r>
            <a:r>
              <a:rPr lang="en-US" dirty="0">
                <a:latin typeface="American Typewriter" panose="02090604020004020304" pitchFamily="18" charset="77"/>
              </a:rPr>
              <a:t>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Pastikan</a:t>
            </a:r>
            <a:r>
              <a:rPr lang="en-US" dirty="0"/>
              <a:t> log pada terminal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AF117-B88A-99F4-C55D-6805E35F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74" y="4434355"/>
            <a:ext cx="7772400" cy="1557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066D6-EDF7-CBC8-88F4-CE9CA81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73" y="2897862"/>
            <a:ext cx="7725717" cy="7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0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2982-A8FB-A79B-E474-E0CE56EA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pada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07FB-E650-955C-F33E-5F414677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American Typewriter" panose="02090604020004020304" pitchFamily="18" charset="77"/>
              </a:rPr>
              <a:t>docker run –d –p 9000:9000 </a:t>
            </a:r>
            <a:r>
              <a:rPr lang="en-US" dirty="0" err="1">
                <a:latin typeface="American Typewriter" panose="02090604020004020304" pitchFamily="18" charset="77"/>
              </a:rPr>
              <a:t>nlp</a:t>
            </a:r>
            <a:endParaRPr lang="en-US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US" dirty="0">
              <a:latin typeface="American Typewriter" panose="02090604020004020304" pitchFamily="18" charset="77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Sesuaikan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port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pada flask-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api.py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Pastikan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memunculkan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berikut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02460-F968-1879-7481-ED3B526B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25" y="2880289"/>
            <a:ext cx="7311198" cy="734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AA5CA-9236-2EDA-4739-2EA775A8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3" y="5473700"/>
            <a:ext cx="7327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6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EAA6-BE2F-09D2-D0DB-784554E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pada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98DC-A3A8-E87B-5821-6449B8E64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image pada menu Containers di Docker Desktop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B0FFB-59E1-10DD-21DC-FA9AECF7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11" y="3057305"/>
            <a:ext cx="8480977" cy="22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8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EA7E-E2EF-2514-F14E-58CB4F4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Proses </a:t>
            </a:r>
            <a:r>
              <a:rPr lang="en-US" b="1" dirty="0" err="1"/>
              <a:t>Bisnis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81B3-AF2C-583A-56DB-19EA901B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Masalah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err="1">
                <a:solidFill>
                  <a:srgbClr val="FF0000"/>
                </a:solidFill>
              </a:rPr>
              <a:t>Kelangkaan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minyak</a:t>
            </a:r>
            <a:r>
              <a:rPr lang="en-US" b="1" dirty="0">
                <a:solidFill>
                  <a:srgbClr val="FF0000"/>
                </a:solidFill>
              </a:rPr>
              <a:t> goreng</a:t>
            </a:r>
          </a:p>
          <a:p>
            <a:pPr algn="just"/>
            <a:r>
              <a:rPr lang="en-US" b="1" dirty="0">
                <a:solidFill>
                  <a:srgbClr val="00B050"/>
                </a:solidFill>
              </a:rPr>
              <a:t>Solusi: </a:t>
            </a:r>
            <a:r>
              <a:rPr lang="en-US" b="1" dirty="0" err="1">
                <a:solidFill>
                  <a:srgbClr val="00B050"/>
                </a:solidFill>
              </a:rPr>
              <a:t>Pemanfaatan</a:t>
            </a:r>
            <a:r>
              <a:rPr lang="en-US" b="1" dirty="0">
                <a:solidFill>
                  <a:srgbClr val="00B050"/>
                </a:solidFill>
              </a:rPr>
              <a:t> sentiment </a:t>
            </a:r>
            <a:r>
              <a:rPr lang="en-US" b="1" dirty="0" err="1">
                <a:solidFill>
                  <a:srgbClr val="00B050"/>
                </a:solidFill>
              </a:rPr>
              <a:t>analisis</a:t>
            </a:r>
            <a:r>
              <a:rPr lang="en-US" b="1" dirty="0">
                <a:solidFill>
                  <a:srgbClr val="00B050"/>
                </a:solidFill>
              </a:rPr>
              <a:t> pada twitter </a:t>
            </a:r>
            <a:r>
              <a:rPr lang="en-US" b="1" dirty="0" err="1">
                <a:solidFill>
                  <a:srgbClr val="00B050"/>
                </a:solidFill>
              </a:rPr>
              <a:t>dari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opini</a:t>
            </a:r>
            <a:r>
              <a:rPr lang="en-US" b="1" dirty="0">
                <a:solidFill>
                  <a:srgbClr val="00B050"/>
                </a:solidFill>
              </a:rPr>
              <a:t> netizen</a:t>
            </a:r>
          </a:p>
          <a:p>
            <a:pPr algn="just"/>
            <a:r>
              <a:rPr lang="en-US" b="1" dirty="0" err="1">
                <a:solidFill>
                  <a:srgbClr val="FFC000"/>
                </a:solidFill>
              </a:rPr>
              <a:t>Obyek</a:t>
            </a:r>
            <a:r>
              <a:rPr lang="en-US" b="1" dirty="0">
                <a:solidFill>
                  <a:srgbClr val="FFC000"/>
                </a:solidFill>
              </a:rPr>
              <a:t>: Performa </a:t>
            </a:r>
            <a:r>
              <a:rPr lang="en-US" b="1" dirty="0" err="1">
                <a:solidFill>
                  <a:srgbClr val="FFC000"/>
                </a:solidFill>
              </a:rPr>
              <a:t>kinerja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pemerintah</a:t>
            </a:r>
            <a:endParaRPr lang="en-US" b="1" dirty="0">
              <a:solidFill>
                <a:srgbClr val="FFC000"/>
              </a:solidFill>
            </a:endParaRPr>
          </a:p>
          <a:p>
            <a:pPr algn="just"/>
            <a:endParaRPr lang="en-US" dirty="0"/>
          </a:p>
          <a:p>
            <a:pPr algn="just"/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akhir</a:t>
            </a:r>
            <a:r>
              <a:rPr lang="en-US" b="1" dirty="0">
                <a:sym typeface="Wingdings" pitchFamily="2" charset="2"/>
              </a:rPr>
              <a:t> (Goals): </a:t>
            </a:r>
            <a:r>
              <a:rPr lang="en-US" b="1" dirty="0" err="1">
                <a:sym typeface="Wingdings" pitchFamily="2" charset="2"/>
              </a:rPr>
              <a:t>Pemanfaatan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sentimen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analisis</a:t>
            </a:r>
            <a:r>
              <a:rPr lang="en-US" b="1" dirty="0">
                <a:sym typeface="Wingdings" pitchFamily="2" charset="2"/>
              </a:rPr>
              <a:t> pada twitter </a:t>
            </a:r>
            <a:r>
              <a:rPr lang="en-US" b="1" dirty="0" err="1">
                <a:sym typeface="Wingdings" pitchFamily="2" charset="2"/>
              </a:rPr>
              <a:t>terkait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kelangkaan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minyak</a:t>
            </a:r>
            <a:r>
              <a:rPr lang="en-US" b="1" dirty="0">
                <a:sym typeface="Wingdings" pitchFamily="2" charset="2"/>
              </a:rPr>
              <a:t> goreng </a:t>
            </a:r>
            <a:r>
              <a:rPr lang="en-US" b="1" dirty="0" err="1">
                <a:sym typeface="Wingdings" pitchFamily="2" charset="2"/>
              </a:rPr>
              <a:t>terhadap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performa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kinerja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pemerintah</a:t>
            </a:r>
            <a:r>
              <a:rPr lang="en-US" b="1" dirty="0">
                <a:sym typeface="Wingdings" pitchFamily="2" charset="2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326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ED01-1730-00C7-A23A-DC0F511FF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485"/>
            <a:ext cx="10515600" cy="4351338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memantau</a:t>
            </a:r>
            <a:r>
              <a:rPr lang="en-US" dirty="0"/>
              <a:t>/monitor </a:t>
            </a:r>
            <a:r>
              <a:rPr lang="en-US" dirty="0" err="1"/>
              <a:t>aplikasi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Image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2454-9CFD-473D-D917-BC8AE79F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82" y="2318269"/>
            <a:ext cx="9502036" cy="2553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89019-5217-42E4-FDF6-84CBC1A1546C}"/>
              </a:ext>
            </a:extLst>
          </p:cNvPr>
          <p:cNvSpPr/>
          <p:nvPr/>
        </p:nvSpPr>
        <p:spPr>
          <a:xfrm>
            <a:off x="3344449" y="4258849"/>
            <a:ext cx="7315200" cy="450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9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5E76D-C777-B555-A0DF-691E716E3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status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dan Port yang </a:t>
            </a:r>
            <a:r>
              <a:rPr lang="en-US" dirty="0" err="1"/>
              <a:t>aktif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pada localhost:9000 </a:t>
            </a:r>
            <a:r>
              <a:rPr lang="en-US" dirty="0" err="1"/>
              <a:t>atau</a:t>
            </a:r>
            <a:r>
              <a:rPr lang="en-US" dirty="0"/>
              <a:t> IP private pada  172.17.0.2:9000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F6847-A577-4A70-6EE5-502065EC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94" y="1821131"/>
            <a:ext cx="8886015" cy="23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F5BA-2479-701A-9072-9C67DC45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AAF-A2F1-47F2-5C04-0C6576B7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Buka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localhost:9000 </a:t>
            </a:r>
            <a:r>
              <a:rPr lang="en-US" dirty="0" err="1"/>
              <a:t>atau</a:t>
            </a:r>
            <a:r>
              <a:rPr lang="en-US" dirty="0"/>
              <a:t> IP Private mu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B3CB-41DD-3E4A-9E6C-9471BF15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52769"/>
            <a:ext cx="7046934" cy="43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7977-20A2-D147-42C6-DECD7BE4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Model pada </a:t>
            </a:r>
            <a:r>
              <a:rPr lang="en-US" dirty="0" err="1"/>
              <a:t>Aplikasi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43298-23D1-0E30-58C2-398E0F6E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3629"/>
            <a:ext cx="7772400" cy="47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19678-1AD1-E5BE-747D-2CB587D9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0270"/>
            <a:ext cx="7772400" cy="47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63D6-B587-C8F6-241F-CFB541AA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Microservice API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Prediksi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9E88-7B9B-FCFD-A7AA-ACDB1BB1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6769"/>
            <a:ext cx="3771378" cy="580266"/>
          </a:xfrm>
        </p:spPr>
        <p:txBody>
          <a:bodyPr/>
          <a:lstStyle/>
          <a:p>
            <a:r>
              <a:rPr lang="en-US" dirty="0" err="1"/>
              <a:t>Perubahan</a:t>
            </a:r>
            <a:r>
              <a:rPr lang="en-US" dirty="0"/>
              <a:t> flask-</a:t>
            </a:r>
            <a:r>
              <a:rPr lang="en-US" dirty="0" err="1"/>
              <a:t>api.py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FF652-5D58-0648-88CB-D6E401B4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337" y="1500929"/>
            <a:ext cx="4075850" cy="4991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06BED-6B18-9490-973E-25400C571250}"/>
              </a:ext>
            </a:extLst>
          </p:cNvPr>
          <p:cNvSpPr/>
          <p:nvPr/>
        </p:nvSpPr>
        <p:spPr>
          <a:xfrm>
            <a:off x="4876800" y="4584526"/>
            <a:ext cx="4317304" cy="1515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76A3-02B5-2F73-9850-B0A7D3E9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447B3-A42C-79A5-C63A-9C18B14DF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383" y="1690688"/>
            <a:ext cx="10345234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BD0A9-66F7-EF00-3EF5-FFA3B9652625}"/>
              </a:ext>
            </a:extLst>
          </p:cNvPr>
          <p:cNvSpPr/>
          <p:nvPr/>
        </p:nvSpPr>
        <p:spPr>
          <a:xfrm>
            <a:off x="923383" y="1778696"/>
            <a:ext cx="2859477" cy="450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9850B-5388-5B31-CD3C-6DC13EB5C55F}"/>
              </a:ext>
            </a:extLst>
          </p:cNvPr>
          <p:cNvSpPr/>
          <p:nvPr/>
        </p:nvSpPr>
        <p:spPr>
          <a:xfrm>
            <a:off x="923383" y="3030865"/>
            <a:ext cx="805209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A98A5-CC15-FCF9-23ED-D14C21B3FAB3}"/>
              </a:ext>
            </a:extLst>
          </p:cNvPr>
          <p:cNvSpPr/>
          <p:nvPr/>
        </p:nvSpPr>
        <p:spPr>
          <a:xfrm>
            <a:off x="4558019" y="3030865"/>
            <a:ext cx="2581817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A7E-9C26-6542-6E81-317A75CF8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1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Production Services </a:t>
            </a:r>
            <a:r>
              <a:rPr lang="en-US" dirty="0" err="1"/>
              <a:t>dengan</a:t>
            </a:r>
            <a:endParaRPr lang="en-US" dirty="0"/>
          </a:p>
        </p:txBody>
      </p:sp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EA5CB393-B0E6-7897-875B-7E7D5DCE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320800"/>
            <a:ext cx="914400" cy="914400"/>
          </a:xfrm>
          <a:prstGeom prst="rect">
            <a:avLst/>
          </a:prstGeom>
        </p:spPr>
      </p:pic>
      <p:pic>
        <p:nvPicPr>
          <p:cNvPr id="5122" name="Picture 2" descr="Railway Design | Railway Design | Railway">
            <a:extLst>
              <a:ext uri="{FF2B5EF4-FFF2-40B4-BE49-F238E27FC236}">
                <a16:creationId xmlns:a16="http://schemas.microsoft.com/office/drawing/2014/main" id="{1AD2ADC0-5A54-4A13-66B7-4C2055A4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0353"/>
            <a:ext cx="5872163" cy="161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3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5F62-91EC-A444-4E20-25A8FFC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Registrasi</a:t>
            </a:r>
            <a:r>
              <a:rPr lang="en-US" dirty="0"/>
              <a:t> pada https://</a:t>
            </a:r>
            <a:r>
              <a:rPr lang="en-US" dirty="0" err="1"/>
              <a:t>railway.app</a:t>
            </a:r>
            <a:r>
              <a:rPr lang="en-US" dirty="0"/>
              <a:t>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4C5F2-AEE6-485E-F60F-AF833A3C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3" y="1929315"/>
            <a:ext cx="7348538" cy="3618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13BC4-1B8C-1F95-5FFE-C26AD914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422" y="2286342"/>
            <a:ext cx="2569378" cy="2914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F1F11-8D9B-58C2-D45C-BA89CC4BC74C}"/>
              </a:ext>
            </a:extLst>
          </p:cNvPr>
          <p:cNvSpPr/>
          <p:nvPr/>
        </p:nvSpPr>
        <p:spPr>
          <a:xfrm>
            <a:off x="7181308" y="1762011"/>
            <a:ext cx="805209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3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4D1B2-7C65-62E3-5266-07DF5A7EA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0271"/>
            <a:ext cx="10515600" cy="3757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ECB73-B28F-78BF-509F-636B07576102}"/>
              </a:ext>
            </a:extLst>
          </p:cNvPr>
          <p:cNvSpPr/>
          <p:nvPr/>
        </p:nvSpPr>
        <p:spPr>
          <a:xfrm>
            <a:off x="10067383" y="2904668"/>
            <a:ext cx="1405480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A7E-9C26-6542-6E81-317A75CF8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548" y="2235200"/>
            <a:ext cx="9498904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Implementasi</a:t>
            </a:r>
            <a:r>
              <a:rPr lang="en-US" dirty="0"/>
              <a:t> Model Machine Learning </a:t>
            </a:r>
            <a:r>
              <a:rPr lang="en-US" dirty="0" err="1"/>
              <a:t>Berbasis</a:t>
            </a:r>
            <a:r>
              <a:rPr lang="en-US" dirty="0"/>
              <a:t> Webservice </a:t>
            </a:r>
            <a:r>
              <a:rPr lang="en-US" dirty="0" err="1"/>
              <a:t>dengan</a:t>
            </a:r>
            <a:r>
              <a:rPr lang="en-US" dirty="0"/>
              <a:t> Flask Python</a:t>
            </a:r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3203142B-9937-1220-AEB4-AC063B9C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214437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5A6E1-5298-2A73-F708-F5FF1B53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64" y="4826435"/>
            <a:ext cx="2087672" cy="8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74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5D05-5939-6A97-111F-EA271A2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412" y="5493858"/>
            <a:ext cx="6934200" cy="10493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Deploy from GitHub repo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AC113-BBF8-F213-5BE9-6EB4C8DB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163" y="542923"/>
            <a:ext cx="10356699" cy="4950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46D9CE-B466-ACC6-5B83-356776E04F93}"/>
              </a:ext>
            </a:extLst>
          </p:cNvPr>
          <p:cNvSpPr/>
          <p:nvPr/>
        </p:nvSpPr>
        <p:spPr>
          <a:xfrm>
            <a:off x="4380957" y="2918956"/>
            <a:ext cx="3820067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5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E6AB-220B-1B4C-CDE2-4A063E7B5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362" y="5329238"/>
            <a:ext cx="6391275" cy="844550"/>
          </a:xfrm>
        </p:spPr>
        <p:txBody>
          <a:bodyPr>
            <a:normAutofit/>
          </a:bodyPr>
          <a:lstStyle/>
          <a:p>
            <a:r>
              <a:rPr lang="en-US" sz="4000" dirty="0" err="1"/>
              <a:t>Pilih</a:t>
            </a:r>
            <a:r>
              <a:rPr lang="en-US" sz="4000" dirty="0"/>
              <a:t> </a:t>
            </a:r>
            <a:r>
              <a:rPr lang="en-US" sz="4000" dirty="0">
                <a:sym typeface="Wingdings" pitchFamily="2" charset="2"/>
              </a:rPr>
              <a:t> Configure GitHub App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41C3B-6922-A3CB-C915-0A4FCCC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416" y="341312"/>
            <a:ext cx="10145166" cy="4849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36991B-4497-21BD-E5ED-671ACA221EE1}"/>
              </a:ext>
            </a:extLst>
          </p:cNvPr>
          <p:cNvSpPr/>
          <p:nvPr/>
        </p:nvSpPr>
        <p:spPr>
          <a:xfrm>
            <a:off x="4080920" y="2618919"/>
            <a:ext cx="3820067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7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344D17-620C-7CAE-ED85-BC2E8198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411" y="5688014"/>
            <a:ext cx="4300539" cy="844550"/>
          </a:xfrm>
        </p:spPr>
        <p:txBody>
          <a:bodyPr>
            <a:normAutofit/>
          </a:bodyPr>
          <a:lstStyle/>
          <a:p>
            <a:r>
              <a:rPr lang="en-US" sz="4000" dirty="0" err="1"/>
              <a:t>Pilih</a:t>
            </a:r>
            <a:r>
              <a:rPr lang="en-US" sz="4000" dirty="0"/>
              <a:t> </a:t>
            </a:r>
            <a:r>
              <a:rPr lang="en-US" sz="4000" dirty="0">
                <a:sym typeface="Wingdings" pitchFamily="2" charset="2"/>
              </a:rPr>
              <a:t> Deploy Now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B8C64-CA81-6A02-76A8-BFCD89AE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13959"/>
            <a:ext cx="10548938" cy="5042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8F4956-6129-0751-D5DB-AD0D58D753D9}"/>
              </a:ext>
            </a:extLst>
          </p:cNvPr>
          <p:cNvSpPr/>
          <p:nvPr/>
        </p:nvSpPr>
        <p:spPr>
          <a:xfrm>
            <a:off x="4302646" y="2904669"/>
            <a:ext cx="3820067" cy="524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52E1-9661-74C6-5A9B-EB41534B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</a:t>
            </a:r>
            <a:r>
              <a:rPr lang="en-US" sz="4000" dirty="0" err="1"/>
              <a:t>akan</a:t>
            </a:r>
            <a:r>
              <a:rPr lang="en-US" sz="4000" dirty="0"/>
              <a:t> </a:t>
            </a:r>
            <a:r>
              <a:rPr lang="en-US" sz="4000" dirty="0" err="1"/>
              <a:t>ter</a:t>
            </a:r>
            <a:r>
              <a:rPr lang="en-US" sz="4000" dirty="0"/>
              <a:t>-build </a:t>
            </a:r>
            <a:r>
              <a:rPr lang="en-US" sz="4000" dirty="0" err="1"/>
              <a:t>otomatis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2BFC6-26B4-8441-DE92-F709FA090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532" y="1447800"/>
            <a:ext cx="9970936" cy="4766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F8C01-71D7-7DB5-A516-0F9909822D74}"/>
              </a:ext>
            </a:extLst>
          </p:cNvPr>
          <p:cNvSpPr/>
          <p:nvPr/>
        </p:nvSpPr>
        <p:spPr>
          <a:xfrm>
            <a:off x="5074171" y="3429000"/>
            <a:ext cx="3820067" cy="700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9E8D-4B7F-237F-483A-D4AC5018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137" y="5280026"/>
            <a:ext cx="7705726" cy="835025"/>
          </a:xfrm>
        </p:spPr>
        <p:txBody>
          <a:bodyPr>
            <a:normAutofit/>
          </a:bodyPr>
          <a:lstStyle/>
          <a:p>
            <a:r>
              <a:rPr lang="en-US" sz="4000" dirty="0" err="1"/>
              <a:t>Pastikan</a:t>
            </a:r>
            <a:r>
              <a:rPr lang="en-US" sz="4000" dirty="0"/>
              <a:t> project </a:t>
            </a:r>
            <a:r>
              <a:rPr lang="en-US" sz="4000" dirty="0" err="1"/>
              <a:t>telah</a:t>
            </a:r>
            <a:r>
              <a:rPr lang="en-US" sz="4000" dirty="0"/>
              <a:t> </a:t>
            </a:r>
            <a:r>
              <a:rPr lang="en-US" sz="4000" dirty="0" err="1"/>
              <a:t>sukses</a:t>
            </a:r>
            <a:r>
              <a:rPr lang="en-US" sz="4000" dirty="0"/>
              <a:t> di-build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A77F65-84A4-E550-21B6-BFA2BB12B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518" y="742949"/>
            <a:ext cx="9490963" cy="45370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609CC-55BB-7A69-1930-540C0545675E}"/>
              </a:ext>
            </a:extLst>
          </p:cNvPr>
          <p:cNvSpPr/>
          <p:nvPr/>
        </p:nvSpPr>
        <p:spPr>
          <a:xfrm>
            <a:off x="5088459" y="2618579"/>
            <a:ext cx="3820067" cy="700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5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EEA3-FBAB-A70F-B18A-42C261B0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Pengaturan</a:t>
            </a:r>
            <a:r>
              <a:rPr lang="en-US" sz="4000" dirty="0"/>
              <a:t> 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C1CA9-6DDF-DE9C-1814-263F653FA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989" y="1497013"/>
            <a:ext cx="10113811" cy="4834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F513A2-B1EE-7C9B-BCAD-80CA9F173D05}"/>
              </a:ext>
            </a:extLst>
          </p:cNvPr>
          <p:cNvSpPr/>
          <p:nvPr/>
        </p:nvSpPr>
        <p:spPr>
          <a:xfrm>
            <a:off x="5229224" y="3429000"/>
            <a:ext cx="2286001" cy="58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709182-CD90-C2D9-6BDE-204ADA6C8944}"/>
              </a:ext>
            </a:extLst>
          </p:cNvPr>
          <p:cNvSpPr/>
          <p:nvPr/>
        </p:nvSpPr>
        <p:spPr>
          <a:xfrm>
            <a:off x="6296894" y="2813400"/>
            <a:ext cx="661119" cy="58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4475F-22F1-C5CA-6DA8-6C554F0DA122}"/>
              </a:ext>
            </a:extLst>
          </p:cNvPr>
          <p:cNvSpPr/>
          <p:nvPr/>
        </p:nvSpPr>
        <p:spPr>
          <a:xfrm>
            <a:off x="7653336" y="3429000"/>
            <a:ext cx="2286001" cy="58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87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9F01-986D-70A5-6B81-67C9C2E1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Pengaturan</a:t>
            </a:r>
            <a:r>
              <a:rPr lang="en-US" sz="4000" dirty="0"/>
              <a:t> Domain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A6653-F835-471B-09FE-E529BF870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978" y="1396998"/>
            <a:ext cx="8066820" cy="3960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B79EFC-194F-2284-5502-9A4D317FE131}"/>
              </a:ext>
            </a:extLst>
          </p:cNvPr>
          <p:cNvSpPr/>
          <p:nvPr/>
        </p:nvSpPr>
        <p:spPr>
          <a:xfrm>
            <a:off x="6181728" y="2549353"/>
            <a:ext cx="548119" cy="346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B9B358-E3C0-F247-C6D7-F9188A0B5C68}"/>
              </a:ext>
            </a:extLst>
          </p:cNvPr>
          <p:cNvSpPr/>
          <p:nvPr/>
        </p:nvSpPr>
        <p:spPr>
          <a:xfrm>
            <a:off x="5943600" y="4856513"/>
            <a:ext cx="956163" cy="346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7149D56-28FA-EAD2-60BE-0480815E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263" y="5369766"/>
            <a:ext cx="4254537" cy="1442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DB9252-804A-F9BD-79C1-361460360FD5}"/>
              </a:ext>
            </a:extLst>
          </p:cNvPr>
          <p:cNvSpPr/>
          <p:nvPr/>
        </p:nvSpPr>
        <p:spPr>
          <a:xfrm>
            <a:off x="7311988" y="5977185"/>
            <a:ext cx="3812946" cy="39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3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2AAF-A2F1-47F2-5C04-0C6576B7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531"/>
            <a:ext cx="10515600" cy="4351338"/>
          </a:xfrm>
        </p:spPr>
        <p:txBody>
          <a:bodyPr/>
          <a:lstStyle/>
          <a:p>
            <a:r>
              <a:rPr lang="en-US" dirty="0"/>
              <a:t>Buka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https://workshop-udacoding2-production.up.railway.app/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B3CB-41DD-3E4A-9E6C-9471BF15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3" y="1724131"/>
            <a:ext cx="7662862" cy="46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FCA5-960B-8650-AA4F-7522F5EC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NLP </a:t>
            </a:r>
            <a:r>
              <a:rPr lang="en-US" dirty="0" err="1"/>
              <a:t>dengan</a:t>
            </a:r>
            <a:r>
              <a:rPr lang="en-US" dirty="0"/>
              <a:t> Model 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F0C6F-4DD3-0409-0FF6-24B2B329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306" y="3970750"/>
            <a:ext cx="4175856" cy="2289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BF370-F0C9-4202-2CC4-A0A415D4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746174"/>
            <a:ext cx="3533384" cy="25139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ED3137-6319-7FB4-FC0B-BC4156F82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61" y="1497234"/>
            <a:ext cx="4175856" cy="289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34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33BA-F762-6EB4-63A3-AE17DD36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195"/>
            <a:ext cx="10515600" cy="5405994"/>
          </a:xfrm>
        </p:spPr>
        <p:txBody>
          <a:bodyPr>
            <a:normAutofit lnSpcReduction="10000"/>
          </a:bodyPr>
          <a:lstStyle/>
          <a:p>
            <a:pPr algn="just"/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Model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akurasi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training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lebih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tinggi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dari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akurasi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testing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disebut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sebagai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model yang overfitting (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pas). 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Overfitting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ketika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model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pas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training,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sehingga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tidak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mampu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menangani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baru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Hal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karena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model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kompleks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parameter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banyak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sehingga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mudah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menangkap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pola-pola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terlalu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spesifik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pada data training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tidak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mampu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mengeneralisasikan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lain.</a:t>
            </a:r>
          </a:p>
          <a:p>
            <a:pPr algn="just"/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menghindari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overfitting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perlu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dilakukan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pengurangan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dimensi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(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dimentionality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reduction)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penambahan</a:t>
            </a:r>
            <a:r>
              <a:rPr lang="en-ID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data training.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Pengurangan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dimensi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dilakukan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menghapus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fitur-fitur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tidak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relevan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menggunakan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metode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seleksi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fitur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menyaring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fitur-fitur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paling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penting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Penambahan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training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dilakukan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mengumpulkan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tambahan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menggunakan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teknik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pengubah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seperti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augmentation.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8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E3F5-7004-F94F-BBB2-836977DB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0ADE-3074-2CA2-BAAC-87347310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04"/>
            <a:ext cx="10515600" cy="4351338"/>
          </a:xfrm>
        </p:spPr>
        <p:txBody>
          <a:bodyPr/>
          <a:lstStyle/>
          <a:p>
            <a:r>
              <a:rPr lang="en-US" dirty="0"/>
              <a:t>Download installer Python </a:t>
            </a:r>
            <a:r>
              <a:rPr lang="en-US" dirty="0" err="1"/>
              <a:t>sesuai</a:t>
            </a:r>
            <a:r>
              <a:rPr lang="en-US" dirty="0"/>
              <a:t> OS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3.10.8: </a:t>
            </a:r>
            <a:r>
              <a:rPr lang="en-US" dirty="0">
                <a:hlinkClick r:id="rId2"/>
              </a:rPr>
              <a:t>https://www.python.org/downloads/release/python-3108/</a:t>
            </a:r>
            <a:endParaRPr lang="en-US" dirty="0"/>
          </a:p>
          <a:p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Python yang </a:t>
            </a:r>
            <a:r>
              <a:rPr lang="en-US" dirty="0" err="1"/>
              <a:t>terbaru</a:t>
            </a:r>
            <a:endParaRPr lang="en-US" dirty="0"/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3.7, 3.8, dan 3.9.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CFFA5-0DFB-109D-136E-EDBC63EC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62" y="3897628"/>
            <a:ext cx="7772400" cy="2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C0C2-DEBC-92ED-464E-FACD9A1B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56"/>
            <a:ext cx="10515600" cy="1325563"/>
          </a:xfrm>
        </p:spPr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Direktori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27C5ED-5BEA-5502-A3AD-3A5004C8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08" y="1579519"/>
            <a:ext cx="2344977" cy="44815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2DD0BE-CA39-1ACD-DA08-FA2A592BAA8F}"/>
              </a:ext>
            </a:extLst>
          </p:cNvPr>
          <p:cNvSpPr txBox="1">
            <a:spLocks/>
          </p:cNvSpPr>
          <p:nvPr/>
        </p:nvSpPr>
        <p:spPr>
          <a:xfrm>
            <a:off x="3782861" y="2937135"/>
            <a:ext cx="7307893" cy="187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</a:t>
            </a:r>
            <a:r>
              <a:rPr lang="en-US" dirty="0" err="1"/>
              <a:t>struktur</a:t>
            </a:r>
            <a:r>
              <a:rPr lang="en-US" dirty="0"/>
              <a:t> dan model </a:t>
            </a:r>
            <a:r>
              <a:rPr lang="en-US" dirty="0" err="1"/>
              <a:t>tersebut</a:t>
            </a:r>
            <a:r>
              <a:rPr lang="en-US" dirty="0"/>
              <a:t> pada: </a:t>
            </a:r>
            <a:r>
              <a:rPr lang="en-US" dirty="0">
                <a:hlinkClick r:id="rId3"/>
              </a:rPr>
              <a:t>https://github.com/abdazzamajhari/Workshop-Udacoding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37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323F-1608-76EE-6124-6011335E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410804"/>
            <a:ext cx="2982097" cy="1325563"/>
          </a:xfrm>
        </p:spPr>
        <p:txBody>
          <a:bodyPr/>
          <a:lstStyle/>
          <a:p>
            <a:pPr algn="r"/>
            <a:r>
              <a:rPr lang="en-US" dirty="0"/>
              <a:t>flask-</a:t>
            </a:r>
            <a:r>
              <a:rPr lang="en-US" dirty="0" err="1"/>
              <a:t>api.py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68886-D271-B7B6-91BD-A96F92750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241" y="547969"/>
            <a:ext cx="5507359" cy="563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4E71-3073-5F97-0A95-C51B9C079CC7}"/>
              </a:ext>
            </a:extLst>
          </p:cNvPr>
          <p:cNvSpPr txBox="1"/>
          <p:nvPr/>
        </p:nvSpPr>
        <p:spPr>
          <a:xfrm>
            <a:off x="478825" y="3413202"/>
            <a:ext cx="427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https://github.com/abdazzamajhari/Workshop-Udacoding2/blob/main/flask-api.py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3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323F-1608-76EE-6124-6011335E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29" y="2463048"/>
            <a:ext cx="5299553" cy="1325563"/>
          </a:xfrm>
        </p:spPr>
        <p:txBody>
          <a:bodyPr/>
          <a:lstStyle/>
          <a:p>
            <a:r>
              <a:rPr lang="en-US" dirty="0" err="1"/>
              <a:t>model.py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F385-0A10-DB33-F65D-C18456A5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29" y="1853526"/>
            <a:ext cx="4867585" cy="3695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D03188-7EF8-17CC-E65D-20D6028D480E}"/>
              </a:ext>
            </a:extLst>
          </p:cNvPr>
          <p:cNvSpPr txBox="1"/>
          <p:nvPr/>
        </p:nvSpPr>
        <p:spPr>
          <a:xfrm>
            <a:off x="7151929" y="3429000"/>
            <a:ext cx="427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https://github.com/abdazzamajhari/Workshop-Udacoding2/blob/main/model.py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45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640</Words>
  <Application>Microsoft Macintosh PowerPoint</Application>
  <PresentationFormat>Widescreen</PresentationFormat>
  <Paragraphs>84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American Typewriter</vt:lpstr>
      <vt:lpstr>Arial</vt:lpstr>
      <vt:lpstr>Calibri</vt:lpstr>
      <vt:lpstr>Calibri Light</vt:lpstr>
      <vt:lpstr>Söhne</vt:lpstr>
      <vt:lpstr>Office Theme</vt:lpstr>
      <vt:lpstr>Studi Kasus:   Implementasi Natural Language Processing (NLP) dengan Model Machine Learning Support Vector Machine (SVM) menggunakan Flask API dan Docker</vt:lpstr>
      <vt:lpstr>Proses Bisnis</vt:lpstr>
      <vt:lpstr>Implementasi Model Machine Learning Berbasis Webservice dengan Flask Python</vt:lpstr>
      <vt:lpstr>Sentimen Analisis NLP dengan Model SVM</vt:lpstr>
      <vt:lpstr>PowerPoint Presentation</vt:lpstr>
      <vt:lpstr>Install Python</vt:lpstr>
      <vt:lpstr>Struktur Direktori</vt:lpstr>
      <vt:lpstr>flask-api.py</vt:lpstr>
      <vt:lpstr>model.py</vt:lpstr>
      <vt:lpstr>home.html</vt:lpstr>
      <vt:lpstr>Install Library</vt:lpstr>
      <vt:lpstr>Deploy Aplikasi Machine Learning ke Production Server dengan Docker</vt:lpstr>
      <vt:lpstr>PowerPoint Presentation</vt:lpstr>
      <vt:lpstr>Install Docker Desktop</vt:lpstr>
      <vt:lpstr>Dockerfile</vt:lpstr>
      <vt:lpstr>Menjalankan Docker</vt:lpstr>
      <vt:lpstr>Membuat Image Aplikasi pada Docker</vt:lpstr>
      <vt:lpstr>Menjalankan Aplikasi pada Docker</vt:lpstr>
      <vt:lpstr>Pemantauan Aplikasi pada Docker</vt:lpstr>
      <vt:lpstr>PowerPoint Presentation</vt:lpstr>
      <vt:lpstr>PowerPoint Presentation</vt:lpstr>
      <vt:lpstr>Akses Aplikasi</vt:lpstr>
      <vt:lpstr>Uji Coba Model pada Aplikasi</vt:lpstr>
      <vt:lpstr>PowerPoint Presentation</vt:lpstr>
      <vt:lpstr>Membuat Microservice API untuk Prediksi</vt:lpstr>
      <vt:lpstr>Postman</vt:lpstr>
      <vt:lpstr>Production Services dengan</vt:lpstr>
      <vt:lpstr>Registrasi pada https://railway.app/</vt:lpstr>
      <vt:lpstr>PowerPoint Presentation</vt:lpstr>
      <vt:lpstr>Pilih  Deploy from GitHub repo</vt:lpstr>
      <vt:lpstr>Pilih  Configure GitHub App</vt:lpstr>
      <vt:lpstr>Pilih  Deploy Now</vt:lpstr>
      <vt:lpstr>Project akan ter-build otomatis</vt:lpstr>
      <vt:lpstr>Pastikan project telah sukses di-build</vt:lpstr>
      <vt:lpstr>Pengaturan Port</vt:lpstr>
      <vt:lpstr>Pengaturan Domain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 Implementation using Flask Python Webservice</dc:title>
  <dc:creator>ABDUL AZZAM AJHARI</dc:creator>
  <cp:lastModifiedBy>ABDUL AZZAM AJHARI</cp:lastModifiedBy>
  <cp:revision>120</cp:revision>
  <dcterms:created xsi:type="dcterms:W3CDTF">2022-12-01T01:48:54Z</dcterms:created>
  <dcterms:modified xsi:type="dcterms:W3CDTF">2022-12-24T04:43:50Z</dcterms:modified>
</cp:coreProperties>
</file>